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7" r:id="rId3"/>
    <p:sldId id="284" r:id="rId4"/>
    <p:sldId id="313" r:id="rId5"/>
    <p:sldId id="275" r:id="rId6"/>
    <p:sldId id="297" r:id="rId7"/>
    <p:sldId id="298" r:id="rId8"/>
    <p:sldId id="299" r:id="rId9"/>
    <p:sldId id="280" r:id="rId10"/>
    <p:sldId id="310" r:id="rId11"/>
    <p:sldId id="311" r:id="rId12"/>
    <p:sldId id="312" r:id="rId13"/>
    <p:sldId id="289" r:id="rId14"/>
    <p:sldId id="293" r:id="rId15"/>
    <p:sldId id="294" r:id="rId16"/>
    <p:sldId id="263" r:id="rId17"/>
    <p:sldId id="286" r:id="rId18"/>
    <p:sldId id="287" r:id="rId19"/>
    <p:sldId id="266" r:id="rId20"/>
    <p:sldId id="285" r:id="rId21"/>
    <p:sldId id="318" r:id="rId22"/>
    <p:sldId id="296" r:id="rId23"/>
  </p:sldIdLst>
  <p:sldSz cx="9144000" cy="6858000" type="screen4x3"/>
  <p:notesSz cx="6858000" cy="9144000"/>
  <p:embeddedFontLst>
    <p:embeddedFont>
      <p:font typeface="Comic Sans MS" pitchFamily="66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egoe Print" pitchFamily="2" charset="0"/>
      <p:regular r:id="rId30"/>
      <p:bold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00" autoAdjust="0"/>
    <p:restoredTop sz="94660"/>
  </p:normalViewPr>
  <p:slideViewPr>
    <p:cSldViewPr>
      <p:cViewPr varScale="1">
        <p:scale>
          <a:sx n="103" d="100"/>
          <a:sy n="103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CrisscrossEtching trans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5445224"/>
            <a:ext cx="8640960" cy="1158672"/>
          </a:xfrm>
          <a:prstGeom prst="rect">
            <a:avLst/>
          </a:prstGeom>
          <a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artisticPencilGrayscale/>
                      </a14:imgEffect>
                      <a14:imgEffect>
                        <a14:colorTemperature colorTemp="6625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5496" y="6603896"/>
            <a:ext cx="739305" cy="21544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1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86;&#1085;&#1082;&#1091;&#1088;&#1089;%20&#1050;&#1048;&#1056;&#1054;\&#1042;.%20&#1061;&#1074;&#1086;&#1081;&#1085;&#1080;&#1094;&#1082;&#1080;&#1081;%20&#1047;&#1076;&#1077;&#1089;&#1100;%20&#1085;&#1072;&#1095;&#1080;&#1085;&#1072;&#1077;&#1090;&#1089;&#1103;%20&#1056;&#1086;&#1089;&#1089;&#1080;&#1103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86;&#1085;&#1082;&#1091;&#1088;&#1089;%20&#1050;&#1048;&#1056;&#1054;\01La_Belle_Mixtape-Summer_Memories_O_Henri_Pfr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aifolog.ru/so-vsego-sveta/6535-kamchatka-55-foto.html" TargetMode="External"/><Relationship Id="rId13" Type="http://schemas.openxmlformats.org/officeDocument/2006/relationships/hyperlink" Target="https://ru.wikipedia.org/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://fotodushi.ru/" TargetMode="External"/><Relationship Id="rId12" Type="http://schemas.openxmlformats.org/officeDocument/2006/relationships/hyperlink" Target="http://rita.netnado.ru/" TargetMode="External"/><Relationship Id="rId2" Type="http://schemas.openxmlformats.org/officeDocument/2006/relationships/image" Target="../media/image45.jpeg"/><Relationship Id="rId16" Type="http://schemas.openxmlformats.org/officeDocument/2006/relationships/hyperlink" Target="http://live.1001chud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sykam.ru/download/15/" TargetMode="External"/><Relationship Id="rId11" Type="http://schemas.openxmlformats.org/officeDocument/2006/relationships/hyperlink" Target="http://review-planet.ru/" TargetMode="External"/><Relationship Id="rId5" Type="http://schemas.openxmlformats.org/officeDocument/2006/relationships/hyperlink" Target="https://nsportal.ru/fokina-lidiya-petrovna" TargetMode="External"/><Relationship Id="rId15" Type="http://schemas.openxmlformats.org/officeDocument/2006/relationships/hyperlink" Target="http://kamchatka-tour.com/" TargetMode="External"/><Relationship Id="rId10" Type="http://schemas.openxmlformats.org/officeDocument/2006/relationships/hyperlink" Target="http://neposed.net/" TargetMode="External"/><Relationship Id="rId4" Type="http://schemas.openxmlformats.org/officeDocument/2006/relationships/hyperlink" Target="https://www.google.ru/" TargetMode="External"/><Relationship Id="rId9" Type="http://schemas.openxmlformats.org/officeDocument/2006/relationships/hyperlink" Target="https://www.stihi.ekimovka.ru/" TargetMode="External"/><Relationship Id="rId14" Type="http://schemas.openxmlformats.org/officeDocument/2006/relationships/hyperlink" Target="http://kamchatka.org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0004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– викторина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«Флора и фауна Камчатки»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Куркина Елена Николаевна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42886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«Раздольненская средняя школа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 В.Н.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Ролдугина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57187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Елена\Фото\фотки универа\1_1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465242"/>
            <a:ext cx="1934833" cy="2906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06685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камчатскую птицу называют «морским попугаем»?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1742044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2000240"/>
            <a:ext cx="2928958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28662" y="2000240"/>
            <a:ext cx="2928958" cy="2000264"/>
          </a:xfrm>
          <a:prstGeom prst="wedgeRoundRectCallout">
            <a:avLst>
              <a:gd name="adj1" fmla="val -20295"/>
              <a:gd name="adj2" fmla="val 5855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Топорок</a:t>
            </a:r>
            <a:r>
              <a:rPr lang="ru-RU" dirty="0" smtClean="0">
                <a:solidFill>
                  <a:schemeClr val="tx1"/>
                </a:solidFill>
              </a:rPr>
              <a:t> – морская птица семейства чистиковых. Длина тела 40 см, вес – 600-800г. Обитает на побережье Тихого океана.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2000240"/>
            <a:ext cx="2786082" cy="22145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  РОДНОГО  КРАЯ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2000240"/>
            <a:ext cx="278608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928662" y="1928802"/>
            <a:ext cx="2928958" cy="2286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43525 -0.0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-2.77778E-6 -1.85185E-6 L 0.44098 -0.0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2408 L 0.33593 0.2655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Какую камчатскую рыбу называют «радужной»?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1742044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00100" y="2000240"/>
            <a:ext cx="2071702" cy="178595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Микижа</a:t>
            </a:r>
            <a:r>
              <a:rPr lang="ru-RU" sz="1600" dirty="0" smtClean="0">
                <a:solidFill>
                  <a:schemeClr val="tx1"/>
                </a:solidFill>
              </a:rPr>
              <a:t> (радужная форель) обитает в естественных водоёмах, достигает 40-50 см в длину и весит до 1,6 кг.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1928802"/>
            <a:ext cx="2286016" cy="22145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  РОДНОГО  КРАЯ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65px-Oncorhynchus_myki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928662" y="1928802"/>
            <a:ext cx="2928958" cy="221457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112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-2.5E-6 -9.24855E-7 L 0.43889 -0.04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763E-6 L 0.29323 0.29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Заросли какого растения называют «камчатскими джунглями»?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1742044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00100" y="2071678"/>
            <a:ext cx="2143140" cy="178595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Лабазник камчатский (</a:t>
            </a:r>
            <a:r>
              <a:rPr lang="ru-RU" dirty="0" err="1" smtClean="0">
                <a:solidFill>
                  <a:schemeClr val="tx1"/>
                </a:solidFill>
              </a:rPr>
              <a:t>шеломайник</a:t>
            </a:r>
            <a:r>
              <a:rPr lang="ru-RU" dirty="0" smtClean="0">
                <a:solidFill>
                  <a:schemeClr val="tx1"/>
                </a:solidFill>
              </a:rPr>
              <a:t>) – травянистое растение высотой до 3 метров.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2000240"/>
            <a:ext cx="2214578" cy="207170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  РОДНОГО  КРАЯ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071678"/>
            <a:ext cx="214314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857224" y="1928802"/>
            <a:ext cx="2928958" cy="2286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3171 L 0.41927 -0.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5.55556E-7 -9.24855E-7 L 0.45851 -0.089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8924 0.3039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30-10-kamchatskay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2857520" cy="35719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птица занесена в Красную книгу Камчатского края?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643050"/>
            <a:ext cx="2274109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orel-karl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228601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31_beloplechy_orlan.jpg"/>
          <p:cNvPicPr>
            <a:picLocks noChangeAspect="1" noChangeArrowheads="1"/>
          </p:cNvPicPr>
          <p:nvPr/>
        </p:nvPicPr>
        <p:blipFill>
          <a:blip r:embed="rId7"/>
          <a:srcRect l="51250" t="10084" b="10084"/>
          <a:stretch>
            <a:fillRect/>
          </a:stretch>
        </p:blipFill>
        <p:spPr bwMode="auto">
          <a:xfrm>
            <a:off x="500034" y="3000372"/>
            <a:ext cx="228601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428596" y="3000372"/>
            <a:ext cx="2286016" cy="16601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64331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Белоплечий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орлан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55007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Орёл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 КАПИТАНОВ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Motion origin="layout" path="M -0.06945 -0.01666 L 0.4856 -0.006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01528 L 0.47778 -0.0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30-10-kamchatskay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1"/>
            <a:ext cx="2857520" cy="3615556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животное занесено в Красную книгу Камчатского края?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428736"/>
            <a:ext cx="2357454" cy="16601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1428736"/>
            <a:ext cx="2357454" cy="16601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 КАПИТАНОВ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инки Камчатка\Без названия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2214577" cy="143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Картинки Камчатка\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143249"/>
            <a:ext cx="2214577" cy="147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Картинки Камчатка\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6" y="4786322"/>
            <a:ext cx="225439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928926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Евражка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8177 0.2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7379 0.23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30-10-kamchatskay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2786082" cy="35719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растение занесено в Красную книгу Камчатского края?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000372"/>
            <a:ext cx="2357454" cy="16601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071810"/>
            <a:ext cx="2071702" cy="15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00174"/>
            <a:ext cx="2071702" cy="135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Zhimolost_006-650x7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857760"/>
            <a:ext cx="2071702" cy="154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28926" y="21431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Ламинария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357187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Венерин башмачок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55721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Жимолость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rId8" action="ppaction://hlinksldjump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14612" y="357167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 КАПИТАНОВ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48178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14876" y="1357298"/>
            <a:ext cx="3814876" cy="2554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Черемша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Камчатский дикий лук.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4214818"/>
            <a:ext cx="3528392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Горбуша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4143380"/>
            <a:ext cx="3528392" cy="21602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Что за рыба к старости становится горбатой?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928662" y="4143380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4214818"/>
            <a:ext cx="3357586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Чайка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4143380"/>
            <a:ext cx="3528392" cy="21602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Белокрылая птица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Над морем летает,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Рыбу увидит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Клювом хватает.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4143380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 flipV="1">
            <a:off x="257060" y="5284024"/>
            <a:ext cx="5040560" cy="1296144"/>
          </a:xfrm>
          <a:prstGeom prst="flowChartDocument">
            <a:avLst/>
          </a:prstGeom>
          <a:pattFill prst="sphere">
            <a:fgClr>
              <a:schemeClr val="bg1"/>
            </a:fgClr>
            <a:bgClr>
              <a:srgbClr val="0070C0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horsesenseapp.com/oldhangingwood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53850" y="260648"/>
            <a:ext cx="4155227" cy="11946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19079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7290" y="35716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 ПРИРОДЫ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564357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ВЫБЕРИ ЛЮБУЮ КАРТОЧКУ И ОТВЕТЬ НА ВОПРОС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12108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00018 0.00093 L 0.00018 -0.19329 C 0.00018 -0.28055 0.13577 -0.3875 0.24618 -0.3875 L 0.49236 -0.387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19375 C -1.94444E-6 -0.28102 0.13559 -0.3875 0.24601 -0.3875 L 0.49219 -0.3875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L 0.00018 -0.19329 C 0.00018 -0.28055 0.13577 -0.3875 0.24618 -0.3875 L 0.49236 -0.387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Motion origin="layout" path="M 0.00087 -4.07407E-6 L 0.00087 -0.18865 C 0.00087 -0.27361 0.11737 -0.37708 0.2125 -0.37708 L 0.42466 -0.37708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1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7 L 0.00087 -0.18842 C 0.00087 -0.27338 0.11789 -0.37708 0.2132 -0.37708 L 0.42605 -0.37708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8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7.40741E-7 L 0.00087 -0.19421 C 0.00087 -0.28171 0.11528 -0.3875 0.20869 -0.3875 L 0.41737 -0.3875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animMotion origin="layout" path="M -0.00677 -4.07407E-6 L -0.00677 -0.19976 C -0.00677 -0.28935 0.09653 -0.39814 0.18108 -0.39814 L 0.37014 -0.39814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9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7.40741E-7 L -0.0066 -0.19954 C -0.0066 -0.28889 0.09445 -0.39792 0.17726 -0.39792 L 0.36215 -0.39792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7.40741E-7 L -0.00521 -0.20648 C -0.00521 -0.29838 0.09618 -0.40856 0.17951 -0.40856 L 0.37291 -0.40856 " pathEditMode="relative" rAng="0" ptsTypes="FfFF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14876" y="1357298"/>
            <a:ext cx="3643338" cy="2482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4286256"/>
            <a:ext cx="3528392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Клюква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286256"/>
            <a:ext cx="3528392" cy="21602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Какую ягоду в народе называют </a:t>
            </a:r>
            <a:r>
              <a:rPr lang="ru-RU" sz="2800" b="1" dirty="0" err="1" smtClean="0">
                <a:solidFill>
                  <a:srgbClr val="7030A0"/>
                </a:solidFill>
                <a:cs typeface="Arial" pitchFamily="34" charset="0"/>
              </a:rPr>
              <a:t>молодильной</a:t>
            </a: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?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286256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286256"/>
            <a:ext cx="3528392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Олень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286256"/>
            <a:ext cx="3528392" cy="21602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Словно яркую корону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Носит он свои рога.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Ест лишайник, мох зелёный,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Любит снежные луга.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4214818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4286256"/>
            <a:ext cx="352839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Чавыча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4286256"/>
            <a:ext cx="3528392" cy="21602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Самый крупный тихоокеанский лосось.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3042" y="4214818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 flipV="1">
            <a:off x="257060" y="5284024"/>
            <a:ext cx="5040560" cy="1296144"/>
          </a:xfrm>
          <a:prstGeom prst="flowChartDocument">
            <a:avLst/>
          </a:prstGeom>
          <a:pattFill prst="sphere">
            <a:fgClr>
              <a:schemeClr val="bg1"/>
            </a:fgClr>
            <a:bgClr>
              <a:srgbClr val="0070C0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horsesenseapp.com/oldhangingwood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53850" y="260648"/>
            <a:ext cx="4155227" cy="11946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19079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7290" y="35716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 ПРИРОДЫ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ВЫБЕРИ ЛЮБУЮ КАРТОЧКУ И ОТВЕТЬ НА ВОПРОС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1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2.77778E-6 -4.6346E-6 L 2.77778E-6 -0.18362 C 2.77778E-6 -0.26618 0.13559 -0.36725 0.246 -0.36725 L 0.49218 -0.367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83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346E-6 L 2.77778E-6 -0.18362 C 2.77778E-6 -0.26618 0.13559 -0.36725 0.246 -0.36725 L 0.49218 -0.36725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1.66667E-6 -0.18311 C -1.66667E-6 -0.26551 0.13438 -0.36621 0.24375 -0.36621 L 0.48785 -0.3662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Motion origin="layout" path="M 4.16667E-6 -1.66512E-6 L 4.16667E-6 -0.18894 C 4.16667E-6 -0.27382 0.11684 -0.37766 0.21215 -0.37766 L 0.42465 -0.37766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188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-0.19398 C -1.94444E-6 -0.28125 0.1191 -0.3875 0.21615 -0.3875 L 0.43264 -0.3875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92 L 0.0007 -0.19329 C 0.0007 -0.28102 0.11979 -0.3875 0.21684 -0.3875 L 0.43334 -0.3875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animMotion origin="layout" path="M 5.55556E-7 -7.40741E-7 L 5.55556E-7 -0.18634 C 5.55556E-7 -0.27014 0.09358 -0.37222 0.16996 -0.37222 L 0.3401 -0.37222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8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-0.19144 C 5.55556E-7 -0.27755 0.09774 -0.38264 0.17778 -0.38264 L 0.35573 -0.38264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9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-0.19144 C 5.55556E-7 -0.27755 0.0974 -0.38264 0.17708 -0.38264 L 0.35573 -0.38264 " pathEditMode="relative" rAng="0" ptsTypes="FfFF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14876" y="1357298"/>
            <a:ext cx="3672000" cy="2357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Куропатки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Какие птицы часто сопровождают оленей в зимний период?</a:t>
            </a:r>
            <a:endParaRPr lang="ru-RU" sz="2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214818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214818"/>
            <a:ext cx="3528392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Ламинария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214818"/>
            <a:ext cx="3528392" cy="21602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Какие водоросли используют для приготовления салатов?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4143380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4256472"/>
            <a:ext cx="352839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Соболь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4214818"/>
            <a:ext cx="3528392" cy="2160240"/>
          </a:xfrm>
          <a:prstGeom prst="roundRect">
            <a:avLst>
              <a:gd name="adj" fmla="val 11888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Какого зверя на Камчатке называют «таёжным бриллиантом»?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 flipV="1">
            <a:off x="257060" y="5284024"/>
            <a:ext cx="5040560" cy="1296144"/>
          </a:xfrm>
          <a:prstGeom prst="flowChartDocument">
            <a:avLst/>
          </a:prstGeom>
          <a:pattFill prst="sphere">
            <a:fgClr>
              <a:schemeClr val="bg1"/>
            </a:fgClr>
            <a:bgClr>
              <a:srgbClr val="0070C0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horsesenseapp.com/oldhangingwood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53850" y="260648"/>
            <a:ext cx="4155227" cy="11946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19079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4143380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7290" y="35716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 ПРИРОДЫ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71501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ВЫБЕРИ ЛЮБУЮ КАРТОЧКУ И ОТВЕТЬ НА ВОПРОС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2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00017 -7.40741E-7 L 0.00017 -0.1993 C 0.00017 -0.28866 0.13333 -0.39792 0.24201 -0.39792 L 0.4842 -0.3979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093 L -0.00764 -0.19838 C -0.00764 -0.28819 0.13004 -0.39792 0.24219 -0.39792 L 0.49236 -0.39792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7.40741E-7 L -0.00764 -0.1993 C -0.00764 -0.28866 0.12952 -0.39792 0.24167 -0.39792 L 0.49202 -0.3979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Motion origin="layout" path="M 4.16667E-6 -1.66512E-6 L 4.16667E-6 -0.18894 C 4.16667E-6 -0.27382 0.11684 -0.37766 0.21215 -0.37766 L 0.42465 -0.37766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188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19398 C -1.94444E-6 -0.28125 0.1191 -0.3875 0.21615 -0.3875 L 0.43264 -0.3875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9375 C -0.00052 -0.28125 0.11858 -0.3875 0.21563 -0.3875 L 0.43212 -0.3875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animMotion origin="layout" path="M 0.00139 -4.07407E-6 L 0.00139 -0.1993 C 0.00139 -0.28888 0.09809 -0.39814 0.17744 -0.39814 L 0.35417 -0.39814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9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-0.20509 C -4.44444E-6 -0.29699 0.09931 -0.40856 0.18091 -0.40856 L 0.36355 -0.40856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20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7.40741E-7 L -0.00382 -0.20857 C -0.00382 -0.30139 0.09323 -0.41458 0.17361 -0.41458 L 0.35834 -0.41458 " pathEditMode="relative" rAng="0" ptsTypes="FfFF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14876" y="1357298"/>
            <a:ext cx="3672000" cy="2411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pitchFamily="34" charset="0"/>
              </a:rPr>
              <a:t>Горностай</a:t>
            </a:r>
            <a:endParaRPr lang="ru-RU" sz="28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214818"/>
            <a:ext cx="3528392" cy="21602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Только ляжет снег несмело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И покроет все места,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Становлюсь и я весь белым,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cs typeface="Arial" pitchFamily="34" charset="0"/>
              </a:rPr>
              <a:t>Кроме кончика хвоста.</a:t>
            </a:r>
            <a:endParaRPr lang="ru-RU" sz="2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143380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4214818"/>
            <a:ext cx="3528392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Брусника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4143380"/>
            <a:ext cx="3528392" cy="21602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Листики с глянцем,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Ягодки с румянцем,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А сами кусточки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Не выше кочки.</a:t>
            </a:r>
            <a:endParaRPr lang="ru-RU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4071942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4256472"/>
            <a:ext cx="3452964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cs typeface="Arial" pitchFamily="34" charset="0"/>
              </a:rPr>
              <a:t>Медведь</a:t>
            </a:r>
            <a:endParaRPr lang="ru-RU" sz="2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4214818"/>
            <a:ext cx="3528392" cy="21602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Бурый он и косолапый,</a:t>
            </a:r>
            <a:endParaRPr lang="ru-RU" sz="28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Ловит рыбу мощной лапой.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А зимой, позабыв тревоги,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Крепко спит в своей берлоге.</a:t>
            </a:r>
            <a:endParaRPr lang="ru-RU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4214818"/>
            <a:ext cx="3528392" cy="21602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 flipV="1">
            <a:off x="257060" y="5284024"/>
            <a:ext cx="5040560" cy="1296144"/>
          </a:xfrm>
          <a:prstGeom prst="flowChartDocument">
            <a:avLst/>
          </a:prstGeom>
          <a:pattFill prst="sphere">
            <a:fgClr>
              <a:schemeClr val="bg1"/>
            </a:fgClr>
            <a:bgClr>
              <a:srgbClr val="0070C0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horsesenseapp.com/oldhangingwood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438" y="214290"/>
            <a:ext cx="4155227" cy="119464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190795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7290" y="35716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 ПРИРОДЫ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ВЫБЕРИ ЛЮБУЮ КАРТОЧКУ И ОТВЕТЬ НА ВОПРОС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090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2.77778E-6 -4.6346E-6 L 2.77778E-6 -0.18362 C 2.77778E-6 -0.26618 0.13559 -0.36725 0.246 -0.36725 L 0.49218 -0.367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83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7.40741E-7 L -0.00764 -0.18843 C -0.00764 -0.27338 0.13004 -0.37708 0.24202 -0.37708 L 0.49219 -0.37708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7.40741E-7 L -0.00764 -0.18843 C -0.00764 -0.27338 0.13004 -0.37708 0.24202 -0.37708 L 0.49219 -0.3770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Motion origin="layout" path="M -3.88889E-6 -3.7037E-6 L -3.88889E-6 -0.18889 C -3.88889E-6 -0.27384 0.11684 -0.37754 0.21216 -0.37754 L 0.42466 -0.3775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1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-0.19398 C -1.94444E-6 -0.28125 0.1191 -0.3875 0.21615 -0.3875 L 0.43264 -0.3875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7.40741E-7 L 0.0007 -0.19954 C 0.0007 -0.28935 0.12084 -0.39792 0.2191 -0.39792 L 0.43854 -0.39792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7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animMotion origin="layout" path="M -2.77778E-6 4.53284E-7 L -2.77778E-6 -0.19149 C -2.77778E-6 -0.27752 0.10295 -0.38275 0.18698 -0.38275 L 0.37413 -0.38275 " pathEditMode="relative" rAng="0" ptsTypes="FfFF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191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-0.19398 C -4.44444E-6 -0.28125 0.10296 -0.3875 0.18698 -0.3875 L 0.37414 -0.3875 " pathEditMode="relative" rAng="0" ptsTypes="FfFF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19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-0.19699 C 3.33333E-6 -0.28565 0.10382 -0.39352 0.18854 -0.39352 L 0.37795 -0.39352 " pathEditMode="relative" rAng="0" ptsTypes="FfFF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857224" y="1000108"/>
            <a:ext cx="77707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разительный контраст!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и голые вершины,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Зелёный лес и снежный наст!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Тут, что ни шаг, опять загадка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их наверное не счесть.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удивительна, Камчатка!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где ещё такое есть?!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endParaRPr lang="ru-RU" sz="4000" b="1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3076" name="Line 16"/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17"/>
          <p:cNvSpPr>
            <a:spLocks noChangeShapeType="1"/>
          </p:cNvSpPr>
          <p:nvPr/>
        </p:nvSpPr>
        <p:spPr bwMode="auto">
          <a:xfrm>
            <a:off x="228600" y="6705600"/>
            <a:ext cx="8686800" cy="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Line 18"/>
          <p:cNvSpPr>
            <a:spLocks noChangeShapeType="1"/>
          </p:cNvSpPr>
          <p:nvPr/>
        </p:nvSpPr>
        <p:spPr bwMode="auto">
          <a:xfrm flipH="1">
            <a:off x="152400" y="228600"/>
            <a:ext cx="0" cy="647700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Line 19"/>
          <p:cNvSpPr>
            <a:spLocks noChangeShapeType="1"/>
          </p:cNvSpPr>
          <p:nvPr/>
        </p:nvSpPr>
        <p:spPr bwMode="auto">
          <a:xfrm flipH="1">
            <a:off x="8915400" y="228600"/>
            <a:ext cx="0" cy="647700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2" descr="E:\фото Камчатка 1\С самолета\CIMG0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1142984"/>
            <a:ext cx="7216879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В. Хвойницкий Здесь начинается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76" y="1142984"/>
            <a:ext cx="714380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76" y="1071546"/>
            <a:ext cx="714380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38" y="1071546"/>
            <a:ext cx="71675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38" y="1071546"/>
            <a:ext cx="7215238" cy="508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38" y="1071546"/>
            <a:ext cx="714380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38" y="1071546"/>
            <a:ext cx="7215238" cy="505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6" descr="C:\Users\user\Desktop\Без названия (9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1142983"/>
            <a:ext cx="7215238" cy="505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 descr="C:\Users\user\Desktop\Новая папка (2)\P62204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1071546"/>
            <a:ext cx="724585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0100" y="1071546"/>
            <a:ext cx="728667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1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60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2276482" cy="181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928802"/>
            <a:ext cx="250307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500043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листочка,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ручья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главное на свете - 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родина своя.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ивушки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плакучей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реченьки милей,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беленькой березки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Опушки нет родней.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ветки у листочка,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Овражек у ручья…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каждого на свете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родина своя.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там, где мы родились,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радостью живем,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Края свои родные…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Родиной зовём.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esktop\Без названия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42918"/>
            <a:ext cx="2195562" cy="144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7158" y="564357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нашу любимую Камчатку!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72430" y="6072206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01La_Belle_Mixtape-Summer_Memories_O_Henri_Pf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286388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85728"/>
            <a:ext cx="1183533" cy="102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72430" y="6072206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Елена\Осенняя школа 2014\Клипы1\1Кл_школа\Движутся\logo-1850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986262" cy="36136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428604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Segoe Print" pitchFamily="2" charset="0"/>
              </a:rPr>
              <a:t>МОЛОДЦЫ!</a:t>
            </a:r>
            <a:endParaRPr lang="ru-RU" sz="6600" dirty="0">
              <a:solidFill>
                <a:schemeClr val="tx2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1955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500034" y="404664"/>
            <a:ext cx="62865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Интернет-ресурсы: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https://www.google.ru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–</a:t>
            </a:r>
            <a:r>
              <a:rPr lang="ru-RU" sz="1200" dirty="0" smtClean="0"/>
              <a:t>эмблема Ворон </a:t>
            </a:r>
            <a:r>
              <a:rPr lang="ru-RU" sz="1200" dirty="0" err="1" smtClean="0"/>
              <a:t>Кутх</a:t>
            </a:r>
            <a:endParaRPr lang="ru-RU" sz="1200" dirty="0" smtClean="0"/>
          </a:p>
          <a:p>
            <a:r>
              <a:rPr lang="en-US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https://nsportal.ru/fokina-lidiya-petrovna</a:t>
            </a: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 - </a:t>
            </a:r>
            <a:r>
              <a:rPr lang="ru-RU" sz="1200" dirty="0" smtClean="0"/>
              <a:t>фоновый рисунок презентации</a:t>
            </a:r>
            <a:endParaRPr lang="ru-RU" sz="1200" u="sng" dirty="0" smtClean="0">
              <a:ea typeface="Calibri"/>
              <a:cs typeface="Times New Roman"/>
              <a:hlinkClick r:id="rId5"/>
            </a:endParaRPr>
          </a:p>
          <a:p>
            <a:pPr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://</a:t>
            </a: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www.yandex.ru</a:t>
            </a: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</a:rPr>
              <a:t>    </a:t>
            </a:r>
            <a:r>
              <a:rPr lang="ru-RU" sz="1200" dirty="0" smtClean="0">
                <a:ea typeface="Calibri"/>
                <a:cs typeface="Times New Roman"/>
              </a:rPr>
              <a:t>-фото животных и растений </a:t>
            </a:r>
          </a:p>
          <a:p>
            <a:pPr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  <a:hlinkClick r:id="rId6"/>
              </a:rPr>
              <a:t>http://easykam.ru/download/15/</a:t>
            </a:r>
            <a:r>
              <a:rPr lang="ru-RU" sz="1200" dirty="0" smtClean="0">
                <a:ea typeface="Calibri"/>
                <a:cs typeface="Times New Roman"/>
              </a:rPr>
              <a:t> - Песня В. </a:t>
            </a:r>
            <a:r>
              <a:rPr lang="ru-RU" sz="1200" dirty="0" err="1" smtClean="0">
                <a:ea typeface="Calibri"/>
                <a:cs typeface="Times New Roman"/>
              </a:rPr>
              <a:t>Хвойницкого</a:t>
            </a:r>
            <a:r>
              <a:rPr lang="ru-RU" sz="1200" dirty="0" smtClean="0">
                <a:ea typeface="Calibri"/>
                <a:cs typeface="Times New Roman"/>
              </a:rPr>
              <a:t> Здесь начинается Россия</a:t>
            </a:r>
          </a:p>
          <a:p>
            <a:pPr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  <a:hlinkClick r:id="rId7"/>
              </a:rPr>
              <a:t>http://fotodushi.ru</a:t>
            </a:r>
            <a:r>
              <a:rPr lang="ru-RU" sz="1200" dirty="0" smtClean="0">
                <a:ea typeface="Calibri"/>
                <a:cs typeface="Times New Roman"/>
              </a:rPr>
              <a:t> – </a:t>
            </a:r>
            <a:r>
              <a:rPr lang="en-US" sz="1200" dirty="0" smtClean="0">
                <a:ea typeface="Calibri"/>
                <a:cs typeface="Times New Roman"/>
              </a:rPr>
              <a:t>Summer </a:t>
            </a:r>
            <a:r>
              <a:rPr lang="en-US" sz="1200" dirty="0" err="1" smtClean="0">
                <a:ea typeface="Calibri"/>
                <a:cs typeface="Times New Roman"/>
              </a:rPr>
              <a:t>Memoris</a:t>
            </a:r>
            <a:r>
              <a:rPr lang="en-US" sz="1200" dirty="0" smtClean="0">
                <a:ea typeface="Calibri"/>
                <a:cs typeface="Times New Roman"/>
              </a:rPr>
              <a:t> (</a:t>
            </a:r>
            <a:r>
              <a:rPr lang="ru-RU" sz="1200" dirty="0" smtClean="0">
                <a:ea typeface="Calibri"/>
                <a:cs typeface="Times New Roman"/>
              </a:rPr>
              <a:t>мелодия)</a:t>
            </a:r>
          </a:p>
          <a:p>
            <a:pPr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  <a:hlinkClick r:id="rId8"/>
              </a:rPr>
              <a:t>http://kaifolog.ru/so-vsego-sveta/6535-kamchatka-55-foto.html</a:t>
            </a:r>
            <a:r>
              <a:rPr lang="ru-RU" sz="1200" dirty="0" smtClean="0">
                <a:ea typeface="Calibri"/>
                <a:cs typeface="Times New Roman"/>
              </a:rPr>
              <a:t> - фото  Камчатка</a:t>
            </a:r>
          </a:p>
          <a:p>
            <a:pPr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  <a:hlinkClick r:id="rId9"/>
              </a:rPr>
              <a:t>https://www.stihi.ekimovka.ru</a:t>
            </a:r>
            <a:r>
              <a:rPr lang="ru-RU" sz="1200" dirty="0" smtClean="0">
                <a:ea typeface="Calibri"/>
                <a:cs typeface="Times New Roman"/>
              </a:rPr>
              <a:t> – стихотворение С. Михайлова «О Родине»</a:t>
            </a:r>
          </a:p>
          <a:p>
            <a:pPr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  <a:hlinkClick r:id="rId10"/>
              </a:rPr>
              <a:t>http://neposed.net</a:t>
            </a:r>
            <a:r>
              <a:rPr lang="ru-RU" sz="1200" dirty="0" smtClean="0">
                <a:ea typeface="Calibri"/>
                <a:cs typeface="Times New Roman"/>
              </a:rPr>
              <a:t> – загадки о растениях и животных</a:t>
            </a:r>
            <a:endParaRPr lang="ru-RU" sz="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://review-planet.ru</a:t>
            </a:r>
            <a:r>
              <a:rPr lang="ru-RU" sz="1200" dirty="0">
                <a:ea typeface="Calibri"/>
                <a:cs typeface="Times New Roman"/>
              </a:rPr>
              <a:t> – топорки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http://rita.netnado.ru</a:t>
            </a:r>
            <a:r>
              <a:rPr lang="ru-RU" sz="1200" dirty="0">
                <a:ea typeface="Calibri"/>
                <a:cs typeface="Times New Roman"/>
              </a:rPr>
              <a:t> –чайка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://ru.wikipedia.org</a:t>
            </a:r>
            <a:r>
              <a:rPr lang="ru-RU" sz="1200" dirty="0">
                <a:ea typeface="Calibri"/>
                <a:cs typeface="Times New Roman"/>
              </a:rPr>
              <a:t> – </a:t>
            </a:r>
            <a:r>
              <a:rPr lang="ru-RU" sz="1200" dirty="0" smtClean="0">
                <a:ea typeface="Calibri"/>
                <a:cs typeface="Times New Roman"/>
              </a:rPr>
              <a:t> </a:t>
            </a:r>
            <a:r>
              <a:rPr lang="ru-RU" sz="1200" dirty="0" err="1" smtClean="0">
                <a:ea typeface="Calibri"/>
                <a:cs typeface="Times New Roman"/>
              </a:rPr>
              <a:t>микижа</a:t>
            </a:r>
            <a:r>
              <a:rPr lang="ru-RU" sz="1200" dirty="0" smtClean="0">
                <a:ea typeface="Calibri"/>
                <a:cs typeface="Times New Roman"/>
              </a:rPr>
              <a:t>, </a:t>
            </a:r>
            <a:r>
              <a:rPr lang="ru-RU" sz="1200" dirty="0">
                <a:ea typeface="Calibri"/>
                <a:cs typeface="Times New Roman"/>
              </a:rPr>
              <a:t>кета</a:t>
            </a:r>
            <a:r>
              <a:rPr lang="ru-RU" sz="1200" dirty="0" smtClean="0">
                <a:ea typeface="Calibri"/>
                <a:cs typeface="Times New Roman"/>
              </a:rPr>
              <a:t>, северный </a:t>
            </a:r>
            <a:r>
              <a:rPr lang="ru-RU" sz="1200" dirty="0">
                <a:ea typeface="Calibri"/>
                <a:cs typeface="Times New Roman"/>
              </a:rPr>
              <a:t>олень, калан, морской котик, </a:t>
            </a:r>
            <a:r>
              <a:rPr lang="ru-RU" sz="1200" dirty="0" smtClean="0">
                <a:ea typeface="Calibri"/>
                <a:cs typeface="Times New Roman"/>
              </a:rPr>
              <a:t>ламинария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https://ru.wikipedia.org</a:t>
            </a: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 </a:t>
            </a: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</a:rPr>
              <a:t> - </a:t>
            </a:r>
            <a:r>
              <a:rPr lang="ru-RU" sz="1200" dirty="0" smtClean="0">
                <a:ea typeface="Calibri"/>
                <a:cs typeface="Times New Roman"/>
              </a:rPr>
              <a:t>чавыча</a:t>
            </a:r>
            <a:endParaRPr lang="ru-RU" sz="1200" dirty="0" smtClean="0">
              <a:ea typeface="Calibri"/>
              <a:cs typeface="Times New Roman"/>
              <a:hlinkClick r:id="rId13"/>
            </a:endParaRPr>
          </a:p>
          <a:p>
            <a:pPr>
              <a:spcAft>
                <a:spcPts val="0"/>
              </a:spcAft>
            </a:pPr>
            <a:r>
              <a:rPr lang="ru-RU" sz="1200" u="sng" dirty="0" smtClean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</a:t>
            </a: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://www.visitkamchatka.ru</a:t>
            </a:r>
            <a:r>
              <a:rPr lang="ru-RU" sz="1200" dirty="0">
                <a:ea typeface="Calibri"/>
                <a:cs typeface="Times New Roman"/>
              </a:rPr>
              <a:t> – </a:t>
            </a:r>
            <a:r>
              <a:rPr lang="ru-RU" sz="1200" dirty="0" smtClean="0">
                <a:ea typeface="Calibri"/>
                <a:cs typeface="Times New Roman"/>
              </a:rPr>
              <a:t>норка, соболь</a:t>
            </a:r>
            <a:r>
              <a:rPr lang="ru-RU" sz="1200" dirty="0">
                <a:ea typeface="Calibri"/>
                <a:cs typeface="Times New Roman"/>
              </a:rPr>
              <a:t>, бурый медведь, горностай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http://kamchatka.org.ru</a:t>
            </a:r>
            <a:r>
              <a:rPr lang="ru-RU" sz="1200" dirty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– </a:t>
            </a:r>
            <a:r>
              <a:rPr lang="ru-RU" sz="1200" dirty="0" err="1" smtClean="0">
                <a:ea typeface="Calibri"/>
                <a:cs typeface="Times New Roman"/>
              </a:rPr>
              <a:t>шеломайник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5"/>
              </a:rPr>
              <a:t>http://kamchatka-tour.com</a:t>
            </a:r>
            <a:r>
              <a:rPr lang="ru-RU" sz="1200" dirty="0">
                <a:ea typeface="Calibri"/>
                <a:cs typeface="Times New Roman"/>
              </a:rPr>
              <a:t> </a:t>
            </a:r>
            <a:r>
              <a:rPr lang="ru-RU" sz="1200" dirty="0" smtClean="0">
                <a:ea typeface="Calibri"/>
                <a:cs typeface="Times New Roman"/>
              </a:rPr>
              <a:t>–камчатская ягода (жимолость, морошка, брусника)</a:t>
            </a:r>
            <a:endParaRPr lang="ru-RU" sz="105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16"/>
              </a:rPr>
              <a:t>http://live.1001chudo.ru/</a:t>
            </a:r>
            <a:r>
              <a:rPr lang="ru-RU" sz="1200" dirty="0">
                <a:ea typeface="Calibri"/>
                <a:cs typeface="Times New Roman"/>
              </a:rPr>
              <a:t> - каменная берёза, венерин </a:t>
            </a:r>
            <a:r>
              <a:rPr lang="ru-RU" sz="1200" dirty="0" smtClean="0">
                <a:ea typeface="Calibri"/>
                <a:cs typeface="Times New Roman"/>
              </a:rPr>
              <a:t>башмачок</a:t>
            </a:r>
          </a:p>
          <a:p>
            <a:pPr>
              <a:spcAft>
                <a:spcPts val="0"/>
              </a:spcAft>
            </a:pPr>
            <a:endParaRPr lang="ru-RU" sz="12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2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317808" y="260648"/>
            <a:ext cx="6840760" cy="4808125"/>
            <a:chOff x="4653850" y="857969"/>
            <a:chExt cx="4155227" cy="299031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895464" y="1508283"/>
              <a:ext cx="3672000" cy="2340000"/>
            </a:xfrm>
            <a:prstGeom prst="roundRect">
              <a:avLst/>
            </a:prstGeom>
            <a:pattFill prst="pct90">
              <a:fgClr>
                <a:schemeClr val="bg1"/>
              </a:fgClr>
              <a:bgClr>
                <a:schemeClr val="accent3">
                  <a:lumMod val="75000"/>
                </a:schemeClr>
              </a:bgClr>
            </a:pattFill>
            <a:ln w="1905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://www.horsesenseapp.com/oldhangingwood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3850" y="857969"/>
              <a:ext cx="4155227" cy="59732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827584" y="1520928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В викторине принимают участие три команды.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Каждая команда по очереди отвечает на вопрос и получает баллы.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</a:rPr>
              <a:t>Побеждает команда, набравшая большее количество баллов. </a:t>
            </a:r>
          </a:p>
          <a:p>
            <a:pPr marL="457200" indent="-457200" algn="ctr"/>
            <a:r>
              <a:rPr lang="ru-RU" sz="2400" b="1" dirty="0" smtClean="0">
                <a:solidFill>
                  <a:srgbClr val="0070C0"/>
                </a:solidFill>
              </a:rPr>
              <a:t>Желаем удачи!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428604"/>
            <a:ext cx="1872785" cy="16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715272" y="5143512"/>
            <a:ext cx="1170938" cy="5171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2233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928662" y="128586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928662" y="2214554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Знатоки родного края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928662" y="3143248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928662" y="4071942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 природы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428604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1000100" y="4929198"/>
            <a:ext cx="53578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C1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C1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C1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C1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7C1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00043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00034" y="185736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257174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Самый ценный пушной зверёк на Камчатке?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85736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норка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64318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соболь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328612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песец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034" y="328612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862864" cy="64855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571743"/>
            <a:ext cx="877406" cy="7007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Без названия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7" y="3357562"/>
            <a:ext cx="857257" cy="571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6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620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20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42910" y="1785926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3500438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2.Самая популярная ягода на Камчатке?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78592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6431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морошка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10" y="26431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Zhimolost_006-650x784.jpg"/>
          <p:cNvPicPr>
            <a:picLocks noChangeAspect="1" noChangeArrowheads="1"/>
          </p:cNvPicPr>
          <p:nvPr/>
        </p:nvPicPr>
        <p:blipFill>
          <a:blip r:embed="rId4" cstate="print"/>
          <a:srcRect t="23529"/>
          <a:stretch>
            <a:fillRect/>
          </a:stretch>
        </p:blipFill>
        <p:spPr bwMode="auto">
          <a:xfrm rot="10800000" flipV="1">
            <a:off x="1571604" y="3500438"/>
            <a:ext cx="1214446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071802" y="357187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жимолость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Морошка_кр._пла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71744"/>
            <a:ext cx="1214446" cy="80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3" y="1643050"/>
            <a:ext cx="1214446" cy="80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14612" y="500043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6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620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20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42910" y="1785926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3500438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3.Самое высокое дерево на Камчатке?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18573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каменная берёза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6431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кедровый стланик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10" y="26431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714488"/>
            <a:ext cx="764014" cy="80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678761" y="2607466"/>
            <a:ext cx="714380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6"/>
          <a:srcRect r="47104"/>
          <a:stretch>
            <a:fillRect/>
          </a:stretch>
        </p:blipFill>
        <p:spPr bwMode="auto">
          <a:xfrm>
            <a:off x="1643043" y="3500438"/>
            <a:ext cx="785818" cy="83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14612" y="500043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6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620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20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42910" y="342900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1857364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4.Животное – символ Камчатки.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85736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264318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10" y="26431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4"/>
          <a:srcRect r="21042" b="15206"/>
          <a:stretch>
            <a:fillRect/>
          </a:stretch>
        </p:blipFill>
        <p:spPr bwMode="auto">
          <a:xfrm>
            <a:off x="1500166" y="1714488"/>
            <a:ext cx="876297" cy="70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Без названия (5).jpg"/>
          <p:cNvPicPr>
            <a:picLocks noChangeAspect="1" noChangeArrowheads="1"/>
          </p:cNvPicPr>
          <p:nvPr/>
        </p:nvPicPr>
        <p:blipFill>
          <a:blip r:embed="rId5"/>
          <a:srcRect l="12355" r="21042" b="22938"/>
          <a:stretch>
            <a:fillRect/>
          </a:stretch>
        </p:blipFill>
        <p:spPr bwMode="auto">
          <a:xfrm>
            <a:off x="1500166" y="2571744"/>
            <a:ext cx="857256" cy="681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Без названия (6).jpg"/>
          <p:cNvPicPr>
            <a:picLocks noChangeAspect="1" noChangeArrowheads="1"/>
          </p:cNvPicPr>
          <p:nvPr/>
        </p:nvPicPr>
        <p:blipFill>
          <a:blip r:embed="rId6"/>
          <a:srcRect l="6363" r="22727" b="21467"/>
          <a:stretch>
            <a:fillRect/>
          </a:stretch>
        </p:blipFill>
        <p:spPr bwMode="auto">
          <a:xfrm>
            <a:off x="1500166" y="3357562"/>
            <a:ext cx="857256" cy="73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14612" y="500043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6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620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20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87033" cy="136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42910" y="1785926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3500438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Особенности камчатской флоры?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85736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светолюбивые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50043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гигантизм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64318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влаголюбивые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2910" y="264318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7858148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14612" y="500043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 - ТУРНИР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6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2620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>
                                      <p:cBhvr>
                                        <p:cTn id="20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639</Words>
  <Application>Microsoft Office PowerPoint</Application>
  <PresentationFormat>Экран (4:3)</PresentationFormat>
  <Paragraphs>139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Comic Sans MS</vt:lpstr>
      <vt:lpstr>Calibri</vt:lpstr>
      <vt:lpstr>Wingdings</vt:lpstr>
      <vt:lpstr>Segoe Print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- викторина</dc:title>
  <dc:creator>Куркина Елена Николаевна</dc:creator>
  <cp:keywords>Викторина</cp:keywords>
  <cp:lastModifiedBy>user</cp:lastModifiedBy>
  <cp:revision>220</cp:revision>
  <dcterms:created xsi:type="dcterms:W3CDTF">2016-02-13T14:11:39Z</dcterms:created>
  <dcterms:modified xsi:type="dcterms:W3CDTF">2018-01-09T10:41:14Z</dcterms:modified>
</cp:coreProperties>
</file>