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72" r:id="rId4"/>
    <p:sldId id="280" r:id="rId5"/>
    <p:sldId id="273" r:id="rId6"/>
    <p:sldId id="274" r:id="rId7"/>
    <p:sldId id="275" r:id="rId8"/>
    <p:sldId id="277" r:id="rId9"/>
    <p:sldId id="278" r:id="rId10"/>
    <p:sldId id="284" r:id="rId11"/>
    <p:sldId id="282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3300"/>
    <a:srgbClr val="336600"/>
    <a:srgbClr val="FF0000"/>
    <a:srgbClr val="99FF99"/>
    <a:srgbClr val="A8EEFE"/>
    <a:srgbClr val="96EAFE"/>
    <a:srgbClr val="7C5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617" autoAdjust="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9144000" cy="609600"/>
          </a:xfrm>
        </p:spPr>
        <p:txBody>
          <a:bodyPr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6172200" cy="304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C88F4E-8823-4171-859B-1EF24D097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F42C-A40E-4ACA-AC07-E7AFFF77E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E190-2FE6-4A93-B31D-184E90872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E87B-7060-4024-B6E3-EE3CF67C2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0CDA-F80E-49D3-84D0-C52EA5A1E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289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990600"/>
            <a:ext cx="2895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E43C5-A25B-476B-9667-367393E6B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48279-1C3E-4B2C-B05E-2545E697B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70CF0-DE34-4EDA-B3AE-DA4964EDB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4F34A-AEBE-4BFD-9BBE-5B6C6EED7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D13B-E005-4D09-BD2C-81F525C49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7EF4-BC6B-4F97-8EF3-3538C1242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43780F8-9D47-4F16-A6C2-CAAD1D6A9C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pperplate Gothic Ligh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1571612"/>
            <a:ext cx="3429024" cy="242889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66"/>
            <a:ext cx="9144000" cy="609600"/>
          </a:xfrm>
        </p:spPr>
        <p:txBody>
          <a:bodyPr/>
          <a:lstStyle/>
          <a:p>
            <a:r>
              <a:rPr lang="ru-RU" sz="3600" dirty="0" smtClean="0"/>
              <a:t>Полезно ли нам то, что нас окружает?</a:t>
            </a:r>
            <a:endParaRPr lang="en-US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562560"/>
            <a:ext cx="7858180" cy="129544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Работу </a:t>
            </a:r>
            <a:r>
              <a:rPr lang="ru-RU" sz="2000" b="1" dirty="0" smtClean="0">
                <a:solidFill>
                  <a:schemeClr val="bg1"/>
                </a:solidFill>
              </a:rPr>
              <a:t>выполнили  ученики 4 </a:t>
            </a:r>
            <a:r>
              <a:rPr lang="ru-RU" sz="2000" b="1" dirty="0" smtClean="0">
                <a:solidFill>
                  <a:schemeClr val="bg1"/>
                </a:solidFill>
              </a:rPr>
              <a:t>класса </a:t>
            </a:r>
            <a:r>
              <a:rPr lang="ru-RU" sz="2000" b="1" dirty="0" smtClean="0">
                <a:solidFill>
                  <a:schemeClr val="bg1"/>
                </a:solidFill>
              </a:rPr>
              <a:t>ФМШ: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Задорожная  Любовь, Трегубов   Александр, Ким   Лилия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Руководитель: Зимоглядова О.А.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а.jpg"/>
          <p:cNvPicPr>
            <a:picLocks noChangeAspect="1"/>
          </p:cNvPicPr>
          <p:nvPr/>
        </p:nvPicPr>
        <p:blipFill>
          <a:blip r:embed="rId2"/>
          <a:srcRect b="22916"/>
          <a:stretch>
            <a:fillRect/>
          </a:stretch>
        </p:blipFill>
        <p:spPr>
          <a:xfrm>
            <a:off x="3929058" y="1214422"/>
            <a:ext cx="4000529" cy="3083746"/>
          </a:xfrm>
          <a:prstGeom prst="round2DiagRect">
            <a:avLst/>
          </a:prstGeom>
        </p:spPr>
      </p:pic>
      <p:pic>
        <p:nvPicPr>
          <p:cNvPr id="9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643446"/>
            <a:ext cx="642918" cy="642918"/>
          </a:xfrm>
          <a:prstGeom prst="rect">
            <a:avLst/>
          </a:prstGeom>
          <a:noFill/>
        </p:spPr>
      </p:pic>
      <p:pic>
        <p:nvPicPr>
          <p:cNvPr id="10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643446"/>
            <a:ext cx="642918" cy="642918"/>
          </a:xfrm>
          <a:prstGeom prst="rect">
            <a:avLst/>
          </a:prstGeom>
          <a:noFill/>
        </p:spPr>
      </p:pic>
      <p:pic>
        <p:nvPicPr>
          <p:cNvPr id="12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82" y="4643446"/>
            <a:ext cx="642918" cy="64291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1" y="1729274"/>
            <a:ext cx="3068382" cy="2054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2" y="1214422"/>
            <a:ext cx="2771800" cy="214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9144000" cy="571504"/>
          </a:xfrm>
        </p:spPr>
        <p:txBody>
          <a:bodyPr/>
          <a:lstStyle/>
          <a:p>
            <a:r>
              <a:rPr lang="ru-RU" dirty="0" smtClean="0"/>
              <a:t>    Исцеление «живым» цветом.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Желтый цвет помогает при сдаче экзаменов, когда вам требуется предельная концентрация внимания и способность запоминать большие объемы текста. Людям творческих профессий желтый цвет дарит вдохновение.</a:t>
            </a:r>
          </a:p>
          <a:p>
            <a:pPr algn="just">
              <a:buNone/>
            </a:pPr>
            <a:r>
              <a:rPr lang="ru-RU" sz="2000" dirty="0" smtClean="0"/>
              <a:t>          Зеленый цвет  природной гармонии. Он успокоит нервы и к тому же полезен для глаз.</a:t>
            </a:r>
          </a:p>
          <a:p>
            <a:pPr algn="just">
              <a:buNone/>
            </a:pPr>
            <a:r>
              <a:rPr lang="ru-RU" sz="2000" dirty="0" smtClean="0"/>
              <a:t>           Красный цвет концентрирует внимание, он даёт активность мыслительным процессам.            </a:t>
            </a:r>
          </a:p>
          <a:p>
            <a:pPr algn="just">
              <a:buNone/>
            </a:pPr>
            <a:r>
              <a:rPr lang="ru-RU" sz="2000" dirty="0" smtClean="0"/>
              <a:t>                       Спасибо роще за</a:t>
            </a:r>
          </a:p>
          <a:p>
            <a:pPr algn="just">
              <a:buNone/>
            </a:pPr>
            <a:r>
              <a:rPr lang="ru-RU" sz="2000" dirty="0" smtClean="0"/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ЕЖЕДНЕВНУЮ  ЦВЕТОТЕРАПИЮ!!!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9" name="Рисунок 8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86511" y="5968617"/>
            <a:ext cx="642942" cy="589359"/>
          </a:xfrm>
          <a:prstGeom prst="rect">
            <a:avLst/>
          </a:prstGeom>
        </p:spPr>
      </p:pic>
      <p:pic>
        <p:nvPicPr>
          <p:cNvPr id="10" name="Рисунок 9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8214" y="6000768"/>
            <a:ext cx="642942" cy="589359"/>
          </a:xfrm>
          <a:prstGeom prst="rect">
            <a:avLst/>
          </a:prstGeom>
        </p:spPr>
      </p:pic>
      <p:pic>
        <p:nvPicPr>
          <p:cNvPr id="11" name="Рисунок 10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58082" y="6000768"/>
            <a:ext cx="642942" cy="589359"/>
          </a:xfrm>
          <a:prstGeom prst="rect">
            <a:avLst/>
          </a:prstGeom>
        </p:spPr>
      </p:pic>
      <p:pic>
        <p:nvPicPr>
          <p:cNvPr id="12" name="Рисунок 11" descr="Zolotoy-kamtchatskiy-les.jpg"/>
          <p:cNvPicPr>
            <a:picLocks noChangeAspect="1"/>
          </p:cNvPicPr>
          <p:nvPr/>
        </p:nvPicPr>
        <p:blipFill>
          <a:blip r:embed="rId3"/>
          <a:srcRect l="4054"/>
          <a:stretch>
            <a:fillRect/>
          </a:stretch>
        </p:blipFill>
        <p:spPr>
          <a:xfrm>
            <a:off x="6357950" y="1071546"/>
            <a:ext cx="2571768" cy="2010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Zolotoy-kamtchatskiy-l.jpg"/>
          <p:cNvPicPr>
            <a:picLocks noChangeAspect="1"/>
          </p:cNvPicPr>
          <p:nvPr/>
        </p:nvPicPr>
        <p:blipFill>
          <a:blip r:embed="rId4"/>
          <a:srcRect l="18572"/>
          <a:stretch>
            <a:fillRect/>
          </a:stretch>
        </p:blipFill>
        <p:spPr>
          <a:xfrm>
            <a:off x="6286512" y="3357562"/>
            <a:ext cx="2643175" cy="2434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50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400" dirty="0" smtClean="0"/>
              <a:t>Что сказали бы наши поэты, очутившись у нас в гостях?</a:t>
            </a:r>
            <a:endParaRPr lang="en-US" sz="2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6215106" cy="50292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Здесь, в зарослях лесных,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Где все для сердца мило,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Где чистым воздухом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Так сладостно дышать,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Есть в травах и цветах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Целительная сила,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Для всех умеющих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    Их тайну разгадать.  </a:t>
            </a:r>
            <a:r>
              <a:rPr lang="ru-RU" sz="2000" dirty="0" smtClean="0"/>
              <a:t>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</a:t>
            </a:r>
            <a:r>
              <a:rPr lang="ru-RU" sz="2000" dirty="0" smtClean="0">
                <a:solidFill>
                  <a:srgbClr val="0000FF"/>
                </a:solidFill>
              </a:rPr>
              <a:t>Р</a:t>
            </a:r>
            <a:r>
              <a:rPr lang="ru-RU" sz="2000" dirty="0" smtClean="0">
                <a:solidFill>
                  <a:srgbClr val="0000FF"/>
                </a:solidFill>
              </a:rPr>
              <a:t>. Рождественский</a:t>
            </a:r>
          </a:p>
          <a:p>
            <a:pPr>
              <a:buNone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000" dirty="0" smtClean="0"/>
              <a:t>                                                 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86511" y="5968617"/>
            <a:ext cx="642942" cy="589359"/>
          </a:xfrm>
          <a:prstGeom prst="rect">
            <a:avLst/>
          </a:prstGeom>
        </p:spPr>
      </p:pic>
      <p:pic>
        <p:nvPicPr>
          <p:cNvPr id="10" name="Рисунок 9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8214" y="6000768"/>
            <a:ext cx="642942" cy="589359"/>
          </a:xfrm>
          <a:prstGeom prst="rect">
            <a:avLst/>
          </a:prstGeom>
        </p:spPr>
      </p:pic>
      <p:pic>
        <p:nvPicPr>
          <p:cNvPr id="11" name="Рисунок 10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58082" y="6000768"/>
            <a:ext cx="642942" cy="5893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9577" y="2132271"/>
            <a:ext cx="4139952" cy="255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2411760" cy="161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544" y="6015577"/>
            <a:ext cx="7072362" cy="609600"/>
          </a:xfrm>
        </p:spPr>
        <p:txBody>
          <a:bodyPr/>
          <a:lstStyle/>
          <a:p>
            <a:r>
              <a:rPr lang="ru-RU" sz="4000" b="1" dirty="0" smtClean="0"/>
              <a:t>Ощущение комфорта</a:t>
            </a:r>
            <a:endParaRPr lang="en-US" sz="40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214290"/>
            <a:ext cx="8629680" cy="1643074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 «</a:t>
            </a:r>
            <a:r>
              <a:rPr lang="ru-RU" sz="1800" b="1" kern="0" dirty="0" smtClean="0">
                <a:solidFill>
                  <a:srgbClr val="006600"/>
                </a:solidFill>
              </a:rPr>
              <a:t>Есть очертания, звуки, запахи до того ласкающие, что человек покоряется им совсем машинально, независимо от сознания. Он не анализирует ни ощущений своих, ни явлений, породивших эти ощущения, и просто живет, как очарованный, чувствуя, как в его организм льется отрада…»                       </a:t>
            </a:r>
            <a:r>
              <a:rPr lang="ru-RU" sz="2000" b="1" kern="0" dirty="0" smtClean="0">
                <a:solidFill>
                  <a:srgbClr val="006600"/>
                </a:solidFill>
              </a:rPr>
              <a:t> Салтыков-Щедрин</a:t>
            </a:r>
            <a:endParaRPr lang="ru-RU" sz="2000" b="1" dirty="0" smtClean="0">
              <a:solidFill>
                <a:srgbClr val="006600"/>
              </a:solidFill>
            </a:endParaRPr>
          </a:p>
        </p:txBody>
      </p:sp>
      <p:pic>
        <p:nvPicPr>
          <p:cNvPr id="1026" name="Picture 2" descr="F:\Конференция 2013г\saltykov-shedri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3116"/>
            <a:ext cx="1857378" cy="2166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0" b="20539"/>
          <a:stretch/>
        </p:blipFill>
        <p:spPr bwMode="auto">
          <a:xfrm>
            <a:off x="348041" y="2116828"/>
            <a:ext cx="2855807" cy="372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60"/>
            <a:ext cx="2427720" cy="16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-7293" r="7434" b="7293"/>
          <a:stretch/>
        </p:blipFill>
        <p:spPr>
          <a:xfrm rot="16200000">
            <a:off x="2825444" y="2611861"/>
            <a:ext cx="3766693" cy="2758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Полезно ли нам то, что мы слышим?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929322" cy="50292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000" dirty="0" smtClean="0"/>
              <a:t>Не для кого не секрет, что звук это один из способов воздействия живых организмов друг на друга. </a:t>
            </a:r>
          </a:p>
          <a:p>
            <a:pPr algn="just">
              <a:buNone/>
            </a:pPr>
            <a:r>
              <a:rPr lang="ru-RU" sz="2000" dirty="0" smtClean="0"/>
              <a:t>          Есть плохие звуки, так называемые «шумы», которые деструктивно влияют на человека и его здоровье, и положительные звуки, оказывающие благотворное и целебное влияние на людей. </a:t>
            </a:r>
          </a:p>
          <a:p>
            <a:pPr algn="just">
              <a:buNone/>
            </a:pPr>
            <a:r>
              <a:rPr lang="ru-RU" sz="2000" dirty="0" smtClean="0"/>
              <a:t>          В жизни современного человека, живущего в городе, слишком много промышленных, транспортных и других громких шумов, которые, при длительном воздействии ухудшают работу слухового аппарата, понижая чувствительность к звукам и нервную систему человека.</a:t>
            </a:r>
            <a:endParaRPr lang="en-US" sz="2000" dirty="0"/>
          </a:p>
        </p:txBody>
      </p:sp>
      <p:pic>
        <p:nvPicPr>
          <p:cNvPr id="4" name="Рисунок 3" descr="68887645.jpg"/>
          <p:cNvPicPr>
            <a:picLocks noChangeAspect="1"/>
          </p:cNvPicPr>
          <p:nvPr/>
        </p:nvPicPr>
        <p:blipFill>
          <a:blip r:embed="rId2"/>
          <a:srcRect l="9375" r="8124"/>
          <a:stretch>
            <a:fillRect/>
          </a:stretch>
        </p:blipFill>
        <p:spPr>
          <a:xfrm>
            <a:off x="6286512" y="1000108"/>
            <a:ext cx="2571768" cy="2353541"/>
          </a:xfrm>
          <a:prstGeom prst="roundRect">
            <a:avLst/>
          </a:prstGeom>
        </p:spPr>
      </p:pic>
      <p:pic>
        <p:nvPicPr>
          <p:cNvPr id="5" name="Picture 27" descr="23[2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388" y="3357562"/>
            <a:ext cx="21635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000768"/>
            <a:ext cx="642918" cy="642918"/>
          </a:xfrm>
          <a:prstGeom prst="rect">
            <a:avLst/>
          </a:prstGeom>
          <a:noFill/>
        </p:spPr>
      </p:pic>
      <p:pic>
        <p:nvPicPr>
          <p:cNvPr id="7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000768"/>
            <a:ext cx="642918" cy="642918"/>
          </a:xfrm>
          <a:prstGeom prst="rect">
            <a:avLst/>
          </a:prstGeom>
          <a:noFill/>
        </p:spPr>
      </p:pic>
      <p:pic>
        <p:nvPicPr>
          <p:cNvPr id="8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6000768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Что слышат городские жители?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929322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</a:t>
            </a:r>
          </a:p>
          <a:p>
            <a:pPr algn="just">
              <a:buNone/>
            </a:pPr>
            <a:r>
              <a:rPr lang="ru-RU" sz="2000" dirty="0" smtClean="0"/>
              <a:t>         Так же, длительное воздействие шума приводит к ухудшению работы таких органов, как печень и сердце.</a:t>
            </a:r>
          </a:p>
          <a:p>
            <a:pPr algn="just">
              <a:buNone/>
            </a:pPr>
            <a:r>
              <a:rPr lang="ru-RU" sz="2000" dirty="0" smtClean="0"/>
              <a:t>   </a:t>
            </a:r>
          </a:p>
          <a:p>
            <a:pPr algn="just">
              <a:buNone/>
            </a:pPr>
            <a:r>
              <a:rPr lang="ru-RU" sz="2000" dirty="0" smtClean="0"/>
              <a:t>         Исправить эту ситуацию можно, снижая воздействие современных шумов и увеличивая количество времени, проведенного вдали от города.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К сожалению, не у каждого человека есть возможность проводить много времени в лесу или возле моря, да и естественных звуков природы становится все меньше.</a:t>
            </a:r>
          </a:p>
          <a:p>
            <a:pPr algn="just">
              <a:buNone/>
            </a:pPr>
            <a:r>
              <a:rPr lang="ru-RU" sz="2000" dirty="0" smtClean="0"/>
              <a:t>          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Рисунок 86" descr="a17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714752"/>
            <a:ext cx="20002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TRA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992" y="1571612"/>
            <a:ext cx="1624008" cy="6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9388" y="2928934"/>
            <a:ext cx="1290644" cy="92868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4" descr="TRA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57884" y="2285992"/>
            <a:ext cx="1536721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6000768"/>
            <a:ext cx="642918" cy="642918"/>
          </a:xfrm>
          <a:prstGeom prst="rect">
            <a:avLst/>
          </a:prstGeom>
          <a:noFill/>
        </p:spPr>
      </p:pic>
      <p:pic>
        <p:nvPicPr>
          <p:cNvPr id="14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6000768"/>
            <a:ext cx="642918" cy="642918"/>
          </a:xfrm>
          <a:prstGeom prst="rect">
            <a:avLst/>
          </a:prstGeom>
          <a:noFill/>
        </p:spPr>
      </p:pic>
      <p:pic>
        <p:nvPicPr>
          <p:cNvPr id="15" name="Picture 4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82" y="6000768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95 -0.04717 L -0.11996 -0.04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3542 L 0.20417 0.039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4500570"/>
            <a:ext cx="8629680" cy="2076464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Деревья уменьшают и вредное воздействие на нервную систему человека — шум, вызываемый дорожным транспортом и промышленными предприятиями.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      Оказывается, шум на улице, засаженной деревьями, в 5 раз меньше, чем на </a:t>
            </a:r>
            <a:r>
              <a:rPr lang="ru-RU" sz="2000" b="1" dirty="0" err="1" smtClean="0">
                <a:solidFill>
                  <a:srgbClr val="006600"/>
                </a:solidFill>
              </a:rPr>
              <a:t>неозеленённой</a:t>
            </a:r>
            <a:r>
              <a:rPr lang="ru-RU" sz="2000" b="1" dirty="0" smtClean="0">
                <a:solidFill>
                  <a:srgbClr val="006600"/>
                </a:solidFill>
              </a:rPr>
              <a:t> улице. Деревья высотой 7—15 м снижают уровень шумов на 10 —20 децибел.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3224"/>
            <a:ext cx="5367765" cy="359329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9144000" cy="609600"/>
          </a:xfrm>
        </p:spPr>
        <p:txBody>
          <a:bodyPr/>
          <a:lstStyle/>
          <a:p>
            <a:r>
              <a:rPr lang="ru-RU" sz="3200" dirty="0" smtClean="0"/>
              <a:t>«В лесных  объятьях»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Наш «зелёный доктор».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 Ежедневно, посещая школу, мы слышим звуки природы, которые подсознательно влияют на наш мозг, вызывая чувство спокойствия, радости и счастья.</a:t>
            </a:r>
          </a:p>
          <a:p>
            <a:pPr algn="just">
              <a:buNone/>
            </a:pPr>
            <a:r>
              <a:rPr lang="ru-RU" sz="2000" dirty="0" smtClean="0"/>
              <a:t>          А когда наша роща в зелёном или  пёстром «наряде», на нас позитивно влияет шелест ветра в листве, успокаивая и снимая стресс. Звуки природы оказывают на наш организм сильное целебное действие, успокаивая нервную систему и снимая внутренне напряжение организма. Вот такая у нас</a:t>
            </a:r>
          </a:p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000" b="1" dirty="0" smtClean="0">
                <a:solidFill>
                  <a:srgbClr val="FF0000"/>
                </a:solidFill>
              </a:rPr>
              <a:t>ЕЖЕДНЕВНАЯ    ЗВУКОТЕРАПИЯ!!!</a:t>
            </a:r>
          </a:p>
          <a:p>
            <a:pPr algn="just">
              <a:buNone/>
            </a:pPr>
            <a:r>
              <a:rPr lang="ru-RU" sz="2000" dirty="0" smtClean="0"/>
              <a:t>          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7" name="Рисунок 6" descr="big.poto.jpg"/>
          <p:cNvPicPr>
            <a:picLocks noChangeAspect="1"/>
          </p:cNvPicPr>
          <p:nvPr/>
        </p:nvPicPr>
        <p:blipFill>
          <a:blip r:embed="rId2"/>
          <a:srcRect l="31925"/>
          <a:stretch>
            <a:fillRect/>
          </a:stretch>
        </p:blipFill>
        <p:spPr>
          <a:xfrm>
            <a:off x="6357950" y="928670"/>
            <a:ext cx="2589629" cy="5072098"/>
          </a:xfrm>
          <a:prstGeom prst="roundRect">
            <a:avLst>
              <a:gd name="adj" fmla="val 1165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126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0"/>
            <a:ext cx="928694" cy="909646"/>
          </a:xfrm>
          <a:prstGeom prst="rect">
            <a:avLst/>
          </a:prstGeom>
          <a:noFill/>
        </p:spPr>
      </p:pic>
      <p:pic>
        <p:nvPicPr>
          <p:cNvPr id="11" name="Picture 126" descr="Z:\newtek\_backgrounds_1.02\Tim\powerpoint templates\101-120\woodland_stroll\elements\maple_leaf_shak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909646" cy="9096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Какие запахи нам полезны?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Трудно переоценить значение</a:t>
            </a:r>
            <a:r>
              <a:rPr lang="ru-RU" sz="2000" b="1" dirty="0" smtClean="0"/>
              <a:t> обоняния в жизни человека</a:t>
            </a:r>
            <a:r>
              <a:rPr lang="ru-RU" sz="2000" dirty="0" smtClean="0"/>
              <a:t> — спектр его возможностей необычайно широк, он простирается от биологической, защитной функции до разнообразнейших </a:t>
            </a:r>
            <a:r>
              <a:rPr lang="ru-RU" sz="2000" b="1" dirty="0" smtClean="0"/>
              <a:t>эмоциональных и психологических впечатлений</a:t>
            </a:r>
            <a:r>
              <a:rPr lang="ru-RU" sz="2000" dirty="0" smtClean="0"/>
              <a:t>, небезразличных для общего психофизического самочувствия.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С незапамятных времен человечество накопило множество представлений о целебной  силе ароматов, издаваемых разными растениями, о живительном волшебстве воздействия запахов разнотравья.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10" name="Рисунок 9" descr="1225741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52" y="1071546"/>
            <a:ext cx="2733427" cy="348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00892" y="4857760"/>
            <a:ext cx="1143008" cy="1047750"/>
          </a:xfrm>
          <a:prstGeom prst="rect">
            <a:avLst/>
          </a:prstGeom>
        </p:spPr>
      </p:pic>
      <p:pic>
        <p:nvPicPr>
          <p:cNvPr id="12" name="Рисунок 11" descr="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7158" y="142852"/>
            <a:ext cx="831276" cy="761998"/>
          </a:xfrm>
          <a:prstGeom prst="rect">
            <a:avLst/>
          </a:prstGeom>
        </p:spPr>
      </p:pic>
      <p:pic>
        <p:nvPicPr>
          <p:cNvPr id="13" name="Рисунок 12" descr="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8148" y="214290"/>
            <a:ext cx="844266" cy="7739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Негативные запахи вредят здоровью.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Но цивилизация сильно отделила человека от природы, поселив в городах, где нам по неволе приходится сталкиваться с запахами гари, выхлопных газов, душных кабинетов.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Как известно, молекулы, попадая в нос, задевают рецепторы, и информация попадает в мозг, что вызывает соответствующие реакции организма. Негативные техногенные запахи в совокупности с сидячим образом жизни, отрицательных излучений от телевизора, могут привести к ряду физических и эмоциональных недугов.</a:t>
            </a:r>
            <a:endParaRPr lang="ru-RU" sz="2000" dirty="0"/>
          </a:p>
        </p:txBody>
      </p:sp>
      <p:pic>
        <p:nvPicPr>
          <p:cNvPr id="8" name="Picture 16" descr="C:\Documents and Settings\123\Рабочий стол\(F) A-DATA UFD\Коллекция gif-ков\AXAQT2OCA4NSJ1JCA4JE0S5CAD8ZYQUCAD6UBTUCAHEHI2LCAT8CI45CA5R6SJMCARVJ8M8CA63L1AWCA79ARYRCAWJP6NHCAE47S22CA74G733CA5DX1VPCA7P0KAQCABHC8UZCAR8CZ1MCAVSHWF5CAA72AV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071546"/>
            <a:ext cx="2020390" cy="3123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07e987031259474c5dc7ec05225946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429132"/>
            <a:ext cx="2011947" cy="1338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ru-RU" sz="2600" dirty="0" smtClean="0"/>
              <a:t>Врачевание с помощью запаха растений, цветов и трав.</a:t>
            </a:r>
            <a:endParaRPr lang="en-US" sz="26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Ароматы, которые мы ощущаем, находясь на пришкольной территории, положительно воздействуют на нашу энергетику, душевное состояние, настроение, и даже на здоровье.</a:t>
            </a:r>
          </a:p>
          <a:p>
            <a:pPr algn="just">
              <a:buNone/>
            </a:pPr>
            <a:r>
              <a:rPr lang="ru-RU" sz="2000" dirty="0" smtClean="0"/>
              <a:t>         Приятные ароматы разнотравья повышают наш общий тонус, дарят нам ощущение радости.</a:t>
            </a:r>
          </a:p>
          <a:p>
            <a:pPr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С их помощью мы обретаем гармонию с окружающим миром. Особенно важны они для нас, городских жителей. </a:t>
            </a:r>
          </a:p>
          <a:p>
            <a:pPr algn="just">
              <a:buNone/>
            </a:pPr>
            <a:r>
              <a:rPr lang="ru-RU" sz="2000" dirty="0" smtClean="0"/>
              <a:t>                           Спасибо роще за</a:t>
            </a:r>
          </a:p>
          <a:p>
            <a:pPr algn="just">
              <a:buNone/>
            </a:pPr>
            <a:r>
              <a:rPr lang="ru-RU" sz="2000" dirty="0" smtClean="0"/>
              <a:t>          </a:t>
            </a:r>
            <a:r>
              <a:rPr lang="ru-RU" sz="2000" b="1" dirty="0" smtClean="0">
                <a:solidFill>
                  <a:srgbClr val="FF0000"/>
                </a:solidFill>
              </a:rPr>
              <a:t>ЕЖЕДНЕВНУЮ  АРОМАТЕРАПИЮ!!!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9" name="Рисунок 8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86511" y="5968617"/>
            <a:ext cx="642942" cy="589359"/>
          </a:xfrm>
          <a:prstGeom prst="rect">
            <a:avLst/>
          </a:prstGeom>
        </p:spPr>
      </p:pic>
      <p:pic>
        <p:nvPicPr>
          <p:cNvPr id="10" name="Рисунок 9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8214" y="6000768"/>
            <a:ext cx="642942" cy="589359"/>
          </a:xfrm>
          <a:prstGeom prst="rect">
            <a:avLst/>
          </a:prstGeom>
        </p:spPr>
      </p:pic>
      <p:pic>
        <p:nvPicPr>
          <p:cNvPr id="11" name="Рисунок 10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58082" y="6000768"/>
            <a:ext cx="642942" cy="589359"/>
          </a:xfrm>
          <a:prstGeom prst="rect">
            <a:avLst/>
          </a:prstGeom>
        </p:spPr>
      </p:pic>
      <p:pic>
        <p:nvPicPr>
          <p:cNvPr id="14" name="Рисунок 13" descr="DSC03666.JPG"/>
          <p:cNvPicPr>
            <a:picLocks noChangeAspect="1"/>
          </p:cNvPicPr>
          <p:nvPr/>
        </p:nvPicPr>
        <p:blipFill>
          <a:blip r:embed="rId3" cstate="print"/>
          <a:srcRect l="60156" b="47917"/>
          <a:stretch>
            <a:fillRect/>
          </a:stretch>
        </p:blipFill>
        <p:spPr>
          <a:xfrm>
            <a:off x="6286512" y="1071546"/>
            <a:ext cx="2550331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DSC03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857628"/>
            <a:ext cx="2500298" cy="1875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4857784" cy="57150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Цветотерапия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5572164" cy="50292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Глаза – это «орган зрения, воспринимающий световые раздражения». </a:t>
            </a:r>
          </a:p>
          <a:p>
            <a:pPr algn="just">
              <a:buNone/>
            </a:pPr>
            <a:r>
              <a:rPr lang="ru-RU" sz="2000" dirty="0" smtClean="0"/>
              <a:t>          Лечебные свойства света были известны с давних времен. </a:t>
            </a:r>
          </a:p>
          <a:p>
            <a:pPr algn="just">
              <a:buNone/>
            </a:pPr>
            <a:r>
              <a:rPr lang="ru-RU" sz="2000" dirty="0" smtClean="0"/>
              <a:t>           В медицине           используют для лечения глаз спектральные компоненты света — цвета радуги. Сегодня очень популярен метод исцеления цветом. Еще тогда древние ученые заметили, что воздействие цветом не только способно восстановить душевное равновесие, но и является серьезным лечебным фактором при многочисленных психических и физических недугах.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9" name="Рисунок 8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86511" y="5968617"/>
            <a:ext cx="642942" cy="589359"/>
          </a:xfrm>
          <a:prstGeom prst="rect">
            <a:avLst/>
          </a:prstGeom>
        </p:spPr>
      </p:pic>
      <p:pic>
        <p:nvPicPr>
          <p:cNvPr id="10" name="Рисунок 9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8214" y="6000768"/>
            <a:ext cx="642942" cy="589359"/>
          </a:xfrm>
          <a:prstGeom prst="rect">
            <a:avLst/>
          </a:prstGeom>
        </p:spPr>
      </p:pic>
      <p:pic>
        <p:nvPicPr>
          <p:cNvPr id="11" name="Рисунок 10" descr="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58082" y="6000768"/>
            <a:ext cx="642942" cy="589359"/>
          </a:xfrm>
          <a:prstGeom prst="rect">
            <a:avLst/>
          </a:prstGeom>
        </p:spPr>
      </p:pic>
      <p:pic>
        <p:nvPicPr>
          <p:cNvPr id="1026" name="Picture 2" descr="C:\Documents and Settings\456\Рабочий стол\Конференция 2013г\Конференция 2013г\Фото для проекта\Stroenie-glaz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071546"/>
            <a:ext cx="2257420" cy="1746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69" y="3861048"/>
            <a:ext cx="2501134" cy="1674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land_strol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pperplate Gothic Light"/>
        <a:ea typeface=""/>
        <a:cs typeface=""/>
      </a:majorFont>
      <a:minorFont>
        <a:latin typeface="Franklin Gothic Demi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woodland_stroll</Template>
  <TotalTime>634</TotalTime>
  <Words>814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woodland_stroll</vt:lpstr>
      <vt:lpstr>Полезно ли нам то, что нас окружает?</vt:lpstr>
      <vt:lpstr>    Полезно ли нам то, что мы слышим?</vt:lpstr>
      <vt:lpstr>         Что слышат городские жители?</vt:lpstr>
      <vt:lpstr>«В лесных  объятьях»</vt:lpstr>
      <vt:lpstr>            Наш «зелёный доктор».</vt:lpstr>
      <vt:lpstr>            Какие запахи нам полезны?</vt:lpstr>
      <vt:lpstr>    Негативные запахи вредят здоровью.</vt:lpstr>
      <vt:lpstr>Врачевание с помощью запаха растений, цветов и трав.</vt:lpstr>
      <vt:lpstr>    Цветотерапия.</vt:lpstr>
      <vt:lpstr>    Исцеление «живым» цветом.</vt:lpstr>
      <vt:lpstr>    Что сказали бы наши поэты, очутившись у нас в гостях?</vt:lpstr>
      <vt:lpstr>Ощущение комфорта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Stroll</dc:title>
  <dc:creator>SamLab.ws</dc:creator>
  <cp:lastModifiedBy>Сергей</cp:lastModifiedBy>
  <cp:revision>65</cp:revision>
  <dcterms:created xsi:type="dcterms:W3CDTF">2013-03-20T02:29:57Z</dcterms:created>
  <dcterms:modified xsi:type="dcterms:W3CDTF">2017-11-16T21:26:15Z</dcterms:modified>
</cp:coreProperties>
</file>